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132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91" y="3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225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3225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604277-C61B-4437-B624-E54603A39963}" type="datetimeFigureOut">
              <a:rPr lang="ru-RU" smtClean="0"/>
              <a:t>22.05.2018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2425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3225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6513" y="9377363"/>
            <a:ext cx="2943225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8D0413-A38F-42E2-900E-4E0503226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355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D0413-A38F-42E2-900E-4E0503226B0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803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1" y="88777"/>
            <a:ext cx="10892271" cy="719091"/>
          </a:xfrm>
        </p:spPr>
        <p:txBody>
          <a:bodyPr>
            <a:normAutofit/>
          </a:bodyPr>
          <a:lstStyle/>
          <a:p>
            <a:pPr algn="ctr"/>
            <a:r>
              <a:rPr lang="ru-RU" sz="2000" b="1" i="1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Налоговый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i="1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вычет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i="1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индивидуальным предпринимателям в сумме 18 000 ₽ за каждую </a:t>
            </a:r>
            <a:r>
              <a:rPr lang="ru-RU" sz="2000" b="1" i="1" dirty="0" smtClean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кассу</a:t>
            </a:r>
            <a:endParaRPr lang="ru-RU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6431" y="807868"/>
            <a:ext cx="11842811" cy="6050132"/>
          </a:xfrm>
        </p:spPr>
        <p:txBody>
          <a:bodyPr>
            <a:normAutofit/>
          </a:bodyPr>
          <a:lstStyle/>
          <a:p>
            <a:pPr algn="ctr" defTabSz="1042988" eaLnBrk="0" fontAlgn="base" hangingPunct="0">
              <a:spcAft>
                <a:spcPct val="0"/>
              </a:spcAft>
            </a:pPr>
            <a:r>
              <a:rPr lang="ru-RU" sz="1600" b="1" i="1" dirty="0">
                <a:solidFill>
                  <a:schemeClr val="bg1"/>
                </a:solidFill>
                <a:latin typeface="+mj-lt"/>
              </a:rPr>
              <a:t>Индивидуальным предпринимателям, применяющим систему налогообложения в виде единого налога на вмененный доход для отдельных видов деятельности и патентную систему налогообложения могут компенсировать часть затрат на кассу, фискальный накопитель, программное обеспечение и настройку — не больше 18 000 ₽ за каждую кассу</a:t>
            </a:r>
            <a:r>
              <a:rPr lang="ru-RU" sz="1600" b="1" i="1" dirty="0" smtClean="0">
                <a:solidFill>
                  <a:schemeClr val="bg1"/>
                </a:solidFill>
                <a:latin typeface="+mj-lt"/>
              </a:rPr>
              <a:t>.</a:t>
            </a:r>
          </a:p>
          <a:p>
            <a:pPr algn="ctr" defTabSz="1042988" eaLnBrk="0" fontAlgn="base" hangingPunct="0">
              <a:spcAft>
                <a:spcPct val="0"/>
              </a:spcAft>
            </a:pPr>
            <a:endParaRPr lang="ru-RU" sz="1600" b="1" i="1" dirty="0">
              <a:solidFill>
                <a:schemeClr val="bg1"/>
              </a:solidFill>
              <a:latin typeface="+mj-lt"/>
            </a:endParaRPr>
          </a:p>
          <a:p>
            <a:pPr algn="ctr" defTabSz="1042988" eaLnBrk="0" fontAlgn="base" hangingPunct="0">
              <a:spcAft>
                <a:spcPct val="0"/>
              </a:spcAft>
            </a:pPr>
            <a:endParaRPr lang="ru-RU" sz="1600" b="1" i="1" dirty="0" smtClean="0">
              <a:solidFill>
                <a:schemeClr val="bg1"/>
              </a:solidFill>
              <a:latin typeface="+mj-lt"/>
            </a:endParaRPr>
          </a:p>
          <a:p>
            <a:pPr algn="ctr" defTabSz="1042988" eaLnBrk="0" fontAlgn="base" hangingPunct="0">
              <a:spcAft>
                <a:spcPct val="0"/>
              </a:spcAft>
            </a:pPr>
            <a:endParaRPr lang="ru-RU" sz="1600" b="1" i="1" dirty="0">
              <a:solidFill>
                <a:schemeClr val="bg1"/>
              </a:solidFill>
              <a:latin typeface="+mj-lt"/>
            </a:endParaRPr>
          </a:p>
          <a:p>
            <a:pPr algn="ctr" defTabSz="1042988" eaLnBrk="0" fontAlgn="base" hangingPunct="0">
              <a:spcAft>
                <a:spcPct val="0"/>
              </a:spcAft>
            </a:pPr>
            <a:endParaRPr lang="ru-RU" sz="1600" b="1" i="1" dirty="0" smtClean="0">
              <a:solidFill>
                <a:schemeClr val="bg1"/>
              </a:solidFill>
              <a:latin typeface="+mj-lt"/>
            </a:endParaRPr>
          </a:p>
          <a:p>
            <a:pPr algn="ctr" defTabSz="1042988" eaLnBrk="0" fontAlgn="base" hangingPunct="0">
              <a:spcAft>
                <a:spcPct val="0"/>
              </a:spcAft>
            </a:pPr>
            <a:endParaRPr lang="ru-RU" sz="1600" b="1" i="1" dirty="0" smtClean="0">
              <a:solidFill>
                <a:schemeClr val="bg1"/>
              </a:solidFill>
              <a:latin typeface="+mj-lt"/>
            </a:endParaRPr>
          </a:p>
          <a:p>
            <a:pPr algn="ctr" defTabSz="1042988" eaLnBrk="0" fontAlgn="base" hangingPunct="0">
              <a:spcAft>
                <a:spcPct val="0"/>
              </a:spcAft>
            </a:pPr>
            <a:endParaRPr lang="ru-RU" sz="1600" b="1" i="1" dirty="0">
              <a:solidFill>
                <a:schemeClr val="bg1"/>
              </a:solidFill>
              <a:latin typeface="+mj-lt"/>
            </a:endParaRPr>
          </a:p>
          <a:p>
            <a:pPr algn="ctr" defTabSz="1042988" eaLnBrk="0" fontAlgn="base" hangingPunct="0">
              <a:spcAft>
                <a:spcPct val="0"/>
              </a:spcAft>
            </a:pPr>
            <a:endParaRPr lang="ru-RU" sz="1600" b="1" i="1" dirty="0">
              <a:solidFill>
                <a:schemeClr val="bg1"/>
              </a:solidFill>
              <a:latin typeface="+mj-lt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1600" b="1" i="1" dirty="0" smtClean="0">
              <a:solidFill>
                <a:schemeClr val="bg1"/>
              </a:solidFill>
              <a:latin typeface="+mj-lt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1600" b="1" i="1" dirty="0">
              <a:solidFill>
                <a:schemeClr val="bg1"/>
              </a:solidFill>
              <a:latin typeface="+mj-lt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1600" b="1" i="1" dirty="0" smtClean="0">
              <a:solidFill>
                <a:schemeClr val="bg1"/>
              </a:solidFill>
              <a:latin typeface="+mj-lt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1400" b="1" i="1" dirty="0" smtClean="0">
              <a:solidFill>
                <a:schemeClr val="bg1"/>
              </a:solidFill>
              <a:latin typeface="+mj-lt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400" b="1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ru-RU" sz="1400" b="1" i="1" dirty="0" smtClean="0">
                <a:solidFill>
                  <a:schemeClr val="bg1"/>
                </a:solidFill>
                <a:latin typeface="+mj-lt"/>
              </a:rPr>
              <a:t>       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ru-RU" sz="1400" b="1" i="1" dirty="0" smtClean="0">
              <a:solidFill>
                <a:schemeClr val="bg1"/>
              </a:solidFill>
              <a:latin typeface="+mj-lt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ru-RU" sz="1400" b="1" i="1" dirty="0">
              <a:solidFill>
                <a:schemeClr val="bg1"/>
              </a:solidFill>
              <a:latin typeface="+mj-lt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400" b="1" i="1" dirty="0" smtClean="0">
                <a:solidFill>
                  <a:schemeClr val="bg1"/>
                </a:solidFill>
                <a:latin typeface="+mj-lt"/>
              </a:rPr>
              <a:t>          Предпринимателям </a:t>
            </a:r>
            <a:r>
              <a:rPr lang="ru-RU" sz="1400" b="1" i="1" dirty="0">
                <a:solidFill>
                  <a:schemeClr val="bg1"/>
                </a:solidFill>
                <a:latin typeface="+mj-lt"/>
              </a:rPr>
              <a:t>на ЕНВД нужно указать сумму вычета в налоговой декларации, бизнесменам на патенте — подать заявление в налоговую.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400" b="1" i="1" dirty="0" smtClean="0">
                <a:solidFill>
                  <a:schemeClr val="bg1"/>
                </a:solidFill>
                <a:latin typeface="+mj-lt"/>
              </a:rPr>
              <a:t>ВНИМАНИЕ! Индивидуальные </a:t>
            </a:r>
            <a:r>
              <a:rPr lang="ru-RU" sz="1400" b="1" i="1" dirty="0">
                <a:solidFill>
                  <a:schemeClr val="bg1"/>
                </a:solidFill>
                <a:latin typeface="+mj-lt"/>
              </a:rPr>
              <a:t>предприниматели, применяющие ЕНВД или ПСН в сфере розничной торговли и (или) общепита и имеющие работников, вправе уменьшить сумму налога на сумму расходов в связи с приобретением ККТ при условии регистрации ККТ в налоговых органах в период с 1 февраля 2017 года до 1 </a:t>
            </a:r>
            <a:r>
              <a:rPr lang="ru-RU" sz="1400" b="1" i="1" dirty="0">
                <a:solidFill>
                  <a:schemeClr val="bg1"/>
                </a:solidFill>
                <a:latin typeface="+mj-lt"/>
              </a:rPr>
              <a:t>июля 2018 года.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400" b="1" i="1" dirty="0" smtClean="0">
                <a:solidFill>
                  <a:schemeClr val="bg1"/>
                </a:solidFill>
                <a:latin typeface="+mj-lt"/>
              </a:rPr>
              <a:t>         В </a:t>
            </a:r>
            <a:r>
              <a:rPr lang="ru-RU" sz="1400" b="1" i="1" dirty="0">
                <a:solidFill>
                  <a:schemeClr val="bg1"/>
                </a:solidFill>
                <a:latin typeface="+mj-lt"/>
              </a:rPr>
              <a:t>случае несоблюдения указанного условия налоговые органы обязаны отказать в предоставление налогового вычета.</a:t>
            </a:r>
          </a:p>
          <a:p>
            <a:pPr algn="ctr" defTabSz="1042988" eaLnBrk="0" fontAlgn="base" hangingPunct="0">
              <a:spcAft>
                <a:spcPct val="0"/>
              </a:spcAft>
            </a:pPr>
            <a:endParaRPr lang="ru-RU" sz="1600" b="1" i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147" y="1873188"/>
            <a:ext cx="8673482" cy="35396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801788006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49</TotalTime>
  <Words>144</Words>
  <Application>Microsoft Office PowerPoint</Application>
  <PresentationFormat>Широкоэкранный</PresentationFormat>
  <Paragraphs>20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Сектор</vt:lpstr>
      <vt:lpstr>Налоговый вычет индивидуальным предпринимателям в сумме 18 000 ₽ за каждую кассу</vt:lpstr>
    </vt:vector>
  </TitlesOfParts>
  <Company>Russian Federal Tax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Налоговый вычет индивидуальным предпринимателям в сумме 18 000 ₽ за каждую кассу</dc:title>
  <dc:creator>Грицков Геннадий Васильевич</dc:creator>
  <cp:lastModifiedBy>Грицков Геннадий Васильевич</cp:lastModifiedBy>
  <cp:revision>6</cp:revision>
  <cp:lastPrinted>2018-05-22T14:16:21Z</cp:lastPrinted>
  <dcterms:created xsi:type="dcterms:W3CDTF">2018-05-22T13:20:40Z</dcterms:created>
  <dcterms:modified xsi:type="dcterms:W3CDTF">2018-05-22T14:21:54Z</dcterms:modified>
</cp:coreProperties>
</file>